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-108" y="-23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9B7271-11CF-4ABF-BB5D-9E929ECEEC23}" type="datetimeFigureOut">
              <a:rPr lang="ru-RU"/>
              <a:pPr>
                <a:defRPr/>
              </a:pPr>
              <a:t>09.09.2013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A956D5-DBD2-4285-ACF1-ED0480EE6A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8A8AD0-7D8B-401B-9A41-591FD6C16B51}" type="datetimeFigureOut">
              <a:rPr lang="ru-RU"/>
              <a:pPr>
                <a:defRPr/>
              </a:pPr>
              <a:t>09.09.2013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5D1738-D79F-44CD-B407-8188857C767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D63513-15D5-4153-A535-43363C11CD66}" type="datetimeFigureOut">
              <a:rPr lang="ru-RU"/>
              <a:pPr>
                <a:defRPr/>
              </a:pPr>
              <a:t>09.09.2013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853AC0-6269-4F65-8DA2-DF9BA00D946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BCA7D8-55A0-4467-A55F-5A307CE27F28}" type="datetimeFigureOut">
              <a:rPr lang="ru-RU"/>
              <a:pPr>
                <a:defRPr/>
              </a:pPr>
              <a:t>09.09.2013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2D7B69-422B-4FF5-9AB8-0E082CBE20B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7DADC2-DD4F-4011-81E7-48FDD18E2DD2}" type="datetimeFigureOut">
              <a:rPr lang="ru-RU"/>
              <a:pPr>
                <a:defRPr/>
              </a:pPr>
              <a:t>09.09.2013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6E6FA0-0989-4AAA-A812-294C0AB4D24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4259B7-6486-4CD4-947C-BD5557E02C86}" type="datetimeFigureOut">
              <a:rPr lang="ru-RU"/>
              <a:pPr>
                <a:defRPr/>
              </a:pPr>
              <a:t>09.09.2013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7BB952-10D9-4596-878D-5A44A4FFA7A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26AD68-A874-4590-A240-F409BB79D4A5}" type="datetimeFigureOut">
              <a:rPr lang="ru-RU"/>
              <a:pPr>
                <a:defRPr/>
              </a:pPr>
              <a:t>09.09.2013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4CEC44-7291-46F6-9C3D-5DB0EFD1AB7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DEE578-BD16-43E7-8892-87EAED28FE51}" type="datetimeFigureOut">
              <a:rPr lang="ru-RU"/>
              <a:pPr>
                <a:defRPr/>
              </a:pPr>
              <a:t>09.09.2013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CC81EE-AFAC-42C0-90DF-8E64E979471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845735-6DEA-4678-9EB5-CDA5366F973F}" type="datetimeFigureOut">
              <a:rPr lang="ru-RU"/>
              <a:pPr>
                <a:defRPr/>
              </a:pPr>
              <a:t>09.09.2013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979A2E-8CEB-47F0-8F2A-50EF483B2DD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FBF56D-C835-4D9D-B854-5B87111045BF}" type="datetimeFigureOut">
              <a:rPr lang="ru-RU"/>
              <a:pPr>
                <a:defRPr/>
              </a:pPr>
              <a:t>09.09.2013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29CFE3-998F-406D-A177-BAEB3594FB0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5173E7-1068-4F64-9E46-B84D1FED20DB}" type="datetimeFigureOut">
              <a:rPr lang="ru-RU"/>
              <a:pPr>
                <a:defRPr/>
              </a:pPr>
              <a:t>09.09.2013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A9627F-7FE6-4A43-9105-E10AD3BD43D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C725B95-1CE4-48A8-B661-C38440BAFBB7}" type="datetimeFigureOut">
              <a:rPr lang="ru-RU"/>
              <a:pPr>
                <a:defRPr/>
              </a:pPr>
              <a:t>09.09.2013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62B43D1-35F1-4A6C-81EF-E3F7959C6F8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info@sebco.ru" TargetMode="External"/><Relationship Id="rId2" Type="http://schemas.openxmlformats.org/officeDocument/2006/relationships/hyperlink" Target="http://www.sebco.ru/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gif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8.xml"/><Relationship Id="rId3" Type="http://schemas.openxmlformats.org/officeDocument/2006/relationships/slide" Target="slide3.xml"/><Relationship Id="rId7" Type="http://schemas.openxmlformats.org/officeDocument/2006/relationships/slide" Target="slide7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slide" Target="slide6.xml"/><Relationship Id="rId11" Type="http://schemas.openxmlformats.org/officeDocument/2006/relationships/image" Target="../media/image2.gif"/><Relationship Id="rId5" Type="http://schemas.openxmlformats.org/officeDocument/2006/relationships/slide" Target="slide5.xml"/><Relationship Id="rId10" Type="http://schemas.openxmlformats.org/officeDocument/2006/relationships/image" Target="../media/image1.png"/><Relationship Id="rId4" Type="http://schemas.openxmlformats.org/officeDocument/2006/relationships/slide" Target="slide4.xml"/><Relationship Id="rId9" Type="http://schemas.openxmlformats.org/officeDocument/2006/relationships/slide" Target="slide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2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2.gif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2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4.jpeg"/><Relationship Id="rId4" Type="http://schemas.openxmlformats.org/officeDocument/2006/relationships/image" Target="../media/image2.gi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://www.1clicom.ru/kak-kupit/16-tarif-k10.html" TargetMode="External"/><Relationship Id="rId3" Type="http://schemas.openxmlformats.org/officeDocument/2006/relationships/image" Target="../media/image1.png"/><Relationship Id="rId7" Type="http://schemas.openxmlformats.org/officeDocument/2006/relationships/hyperlink" Target="http://www.1clicom.ru/kak-kupit/15-tarif-k5.html" TargetMode="External"/><Relationship Id="rId12" Type="http://schemas.openxmlformats.org/officeDocument/2006/relationships/hyperlink" Target="http://www.1clicom.ru/kak-kupit/11-tarif-b10.html" TargetMode="Externa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1clicom.ru/kak-kupit/14-tarif-k1.html" TargetMode="External"/><Relationship Id="rId11" Type="http://schemas.openxmlformats.org/officeDocument/2006/relationships/hyperlink" Target="http://www.1clicom.ru/kak-kupit/10-tarif-b5.html" TargetMode="External"/><Relationship Id="rId5" Type="http://schemas.openxmlformats.org/officeDocument/2006/relationships/hyperlink" Target="http://www.1clicom.ru/kak-kupit/13-tarif-korporativniyk.html" TargetMode="External"/><Relationship Id="rId10" Type="http://schemas.openxmlformats.org/officeDocument/2006/relationships/hyperlink" Target="http://www.1clicom.ru/kak-kupit/9-tarif-b1.html" TargetMode="External"/><Relationship Id="rId4" Type="http://schemas.openxmlformats.org/officeDocument/2006/relationships/image" Target="../media/image2.gif"/><Relationship Id="rId9" Type="http://schemas.openxmlformats.org/officeDocument/2006/relationships/hyperlink" Target="http://www.1clicom.ru/kak-kupit/8-tarif-korporativnyj.html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5" Type="http://schemas.openxmlformats.org/officeDocument/2006/relationships/hyperlink" Target="mailto:partner@1c-profile.ru" TargetMode="External"/><Relationship Id="rId4" Type="http://schemas.openxmlformats.org/officeDocument/2006/relationships/image" Target="../media/image2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Line 5"/>
          <p:cNvSpPr>
            <a:spLocks noChangeShapeType="1"/>
          </p:cNvSpPr>
          <p:nvPr/>
        </p:nvSpPr>
        <p:spPr bwMode="auto">
          <a:xfrm>
            <a:off x="0" y="2276475"/>
            <a:ext cx="4284663" cy="0"/>
          </a:xfrm>
          <a:prstGeom prst="line">
            <a:avLst/>
          </a:prstGeom>
          <a:noFill/>
          <a:ln w="9525">
            <a:solidFill>
              <a:srgbClr val="3333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9" name="Line 6"/>
          <p:cNvSpPr>
            <a:spLocks noChangeShapeType="1"/>
          </p:cNvSpPr>
          <p:nvPr/>
        </p:nvSpPr>
        <p:spPr bwMode="auto">
          <a:xfrm>
            <a:off x="5148263" y="4292600"/>
            <a:ext cx="3995737" cy="0"/>
          </a:xfrm>
          <a:prstGeom prst="line">
            <a:avLst/>
          </a:prstGeom>
          <a:noFill/>
          <a:ln w="9525">
            <a:solidFill>
              <a:srgbClr val="3333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0" name="Text Box 7"/>
          <p:cNvSpPr txBox="1">
            <a:spLocks noChangeArrowheads="1"/>
          </p:cNvSpPr>
          <p:nvPr/>
        </p:nvSpPr>
        <p:spPr bwMode="auto">
          <a:xfrm>
            <a:off x="1116013" y="2492375"/>
            <a:ext cx="6551612" cy="161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/>
              <a:t>ФГУП «ГМЦ Росстата» совместно с компанией ЗАО «ЛИК» представляет Вашему вниманию новые, не имеющие аналогов на информационном рынке, программные продукты:</a:t>
            </a:r>
          </a:p>
          <a:p>
            <a:pPr algn="ctr">
              <a:spcBef>
                <a:spcPct val="50000"/>
              </a:spcBef>
            </a:pPr>
            <a:r>
              <a:rPr lang="ru-RU" b="1"/>
              <a:t> </a:t>
            </a:r>
            <a:r>
              <a:rPr lang="ru-RU" b="1">
                <a:solidFill>
                  <a:srgbClr val="FF0000"/>
                </a:solidFill>
              </a:rPr>
              <a:t>ЛИК: КОНТРАГЕНТ</a:t>
            </a:r>
            <a:r>
              <a:rPr lang="ru-RU">
                <a:solidFill>
                  <a:srgbClr val="FF0000"/>
                </a:solidFill>
              </a:rPr>
              <a:t> </a:t>
            </a:r>
            <a:r>
              <a:rPr lang="ru-RU"/>
              <a:t>и </a:t>
            </a:r>
            <a:r>
              <a:rPr lang="ru-RU" b="1">
                <a:solidFill>
                  <a:srgbClr val="FF0000"/>
                </a:solidFill>
              </a:rPr>
              <a:t>ЛИК: БИЗНЕС</a:t>
            </a:r>
            <a:endParaRPr lang="ru-RU"/>
          </a:p>
        </p:txBody>
      </p:sp>
      <p:sp>
        <p:nvSpPr>
          <p:cNvPr id="13316" name="AutoShape 12" descr="image001"/>
          <p:cNvSpPr>
            <a:spLocks noChangeAspect="1" noChangeArrowheads="1"/>
          </p:cNvSpPr>
          <p:nvPr/>
        </p:nvSpPr>
        <p:spPr bwMode="auto">
          <a:xfrm>
            <a:off x="2555875" y="1916113"/>
            <a:ext cx="4010025" cy="305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22" name="Text Box 15"/>
          <p:cNvSpPr txBox="1">
            <a:spLocks noChangeArrowheads="1"/>
          </p:cNvSpPr>
          <p:nvPr/>
        </p:nvSpPr>
        <p:spPr bwMode="auto">
          <a:xfrm>
            <a:off x="323850" y="5300663"/>
            <a:ext cx="5832475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i="1" dirty="0">
                <a:latin typeface="Arial" pitchFamily="34" charset="0"/>
                <a:cs typeface="Arial" pitchFamily="34" charset="0"/>
              </a:rPr>
              <a:t>105679, г. Москва, Измайловское шоссе, д.44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i="1" dirty="0">
                <a:latin typeface="Arial" pitchFamily="34" charset="0"/>
                <a:cs typeface="Arial" pitchFamily="34" charset="0"/>
              </a:rPr>
              <a:t>тел./факс +7 (495) 979-57-76</a:t>
            </a:r>
            <a:endParaRPr lang="en-US" sz="1400" b="1" i="1" dirty="0">
              <a:latin typeface="Arial" pitchFamily="34" charset="0"/>
              <a:cs typeface="Arial" pitchFamily="34" charset="0"/>
              <a:hlinkClick r:id="rId2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i="1" dirty="0">
                <a:noFill/>
                <a:latin typeface="Arial" pitchFamily="34" charset="0"/>
                <a:cs typeface="Arial" pitchFamily="34" charset="0"/>
                <a:hlinkClick r:id="rId2"/>
              </a:rPr>
              <a:t>www</a:t>
            </a:r>
            <a:r>
              <a:rPr lang="ru-RU" sz="1400" b="1" i="1" dirty="0">
                <a:noFill/>
                <a:latin typeface="Arial" pitchFamily="34" charset="0"/>
                <a:cs typeface="Arial" pitchFamily="34" charset="0"/>
                <a:hlinkClick r:id="rId2"/>
              </a:rPr>
              <a:t>.1</a:t>
            </a:r>
            <a:r>
              <a:rPr lang="en-US" sz="1400" b="1" i="1" dirty="0" err="1">
                <a:noFill/>
                <a:latin typeface="Arial" pitchFamily="34" charset="0"/>
                <a:cs typeface="Arial" pitchFamily="34" charset="0"/>
                <a:hlinkClick r:id="rId2"/>
              </a:rPr>
              <a:t>clicom</a:t>
            </a:r>
            <a:r>
              <a:rPr lang="ru-RU" sz="1400" b="1" i="1" dirty="0">
                <a:noFill/>
                <a:latin typeface="Arial" pitchFamily="34" charset="0"/>
                <a:cs typeface="Arial" pitchFamily="34" charset="0"/>
                <a:hlinkClick r:id="rId2"/>
              </a:rPr>
              <a:t>.</a:t>
            </a:r>
            <a:r>
              <a:rPr lang="en-US" sz="1400" b="1" i="1" dirty="0" err="1">
                <a:noFill/>
                <a:latin typeface="Arial" pitchFamily="34" charset="0"/>
                <a:cs typeface="Arial" pitchFamily="34" charset="0"/>
                <a:hlinkClick r:id="rId2"/>
              </a:rPr>
              <a:t>ru</a:t>
            </a:r>
            <a:r>
              <a:rPr lang="ru-RU" sz="1400" b="1" i="1" dirty="0">
                <a:noFill/>
                <a:latin typeface="Arial" pitchFamily="34" charset="0"/>
                <a:cs typeface="Arial" pitchFamily="34" charset="0"/>
              </a:rPr>
              <a:t>        </a:t>
            </a:r>
            <a:endParaRPr lang="en-US" sz="1400" b="1" i="1" dirty="0">
              <a:noFill/>
              <a:latin typeface="Arial" pitchFamily="34" charset="0"/>
              <a:cs typeface="Arial" pitchFamily="34" charset="0"/>
              <a:hlinkClick r:id="rId3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i="1" dirty="0">
                <a:noFill/>
                <a:latin typeface="Arial" pitchFamily="34" charset="0"/>
                <a:cs typeface="Arial" pitchFamily="34" charset="0"/>
                <a:hlinkClick r:id="rId3"/>
              </a:rPr>
              <a:t>info</a:t>
            </a:r>
            <a:r>
              <a:rPr lang="ru-RU" sz="1400" b="1" i="1" dirty="0">
                <a:noFill/>
                <a:latin typeface="Arial" pitchFamily="34" charset="0"/>
                <a:cs typeface="Arial" pitchFamily="34" charset="0"/>
                <a:hlinkClick r:id="rId3"/>
              </a:rPr>
              <a:t>@</a:t>
            </a:r>
            <a:r>
              <a:rPr lang="en-US" sz="1400" b="1" i="1" dirty="0">
                <a:noFill/>
                <a:latin typeface="Arial" pitchFamily="34" charset="0"/>
                <a:cs typeface="Arial" pitchFamily="34" charset="0"/>
                <a:hlinkClick r:id="rId3"/>
              </a:rPr>
              <a:t>1clicom</a:t>
            </a:r>
            <a:r>
              <a:rPr lang="ru-RU" sz="1400" b="1" i="1" dirty="0">
                <a:noFill/>
                <a:latin typeface="Arial" pitchFamily="34" charset="0"/>
                <a:cs typeface="Arial" pitchFamily="34" charset="0"/>
                <a:hlinkClick r:id="rId3"/>
              </a:rPr>
              <a:t>.</a:t>
            </a:r>
            <a:r>
              <a:rPr lang="en-US" sz="1400" b="1" i="1" dirty="0" err="1">
                <a:noFill/>
                <a:latin typeface="Arial" pitchFamily="34" charset="0"/>
                <a:cs typeface="Arial" pitchFamily="34" charset="0"/>
                <a:hlinkClick r:id="rId3"/>
              </a:rPr>
              <a:t>ru</a:t>
            </a:r>
            <a:r>
              <a:rPr lang="ru-RU" dirty="0">
                <a:noFill/>
                <a:latin typeface="Arial" pitchFamily="34" charset="0"/>
                <a:cs typeface="Arial" pitchFamily="34" charset="0"/>
              </a:rPr>
              <a:t> </a:t>
            </a:r>
          </a:p>
        </p:txBody>
      </p:sp>
      <p:pic>
        <p:nvPicPr>
          <p:cNvPr id="13318" name="Picture 16" descr="ГЛАЗ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8313" y="333375"/>
            <a:ext cx="1150937" cy="109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9" name="Picture 17" descr="newlogo800x600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308850" y="333375"/>
            <a:ext cx="1295400" cy="98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100" decel="5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1" presetID="3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3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4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1403350" y="1773238"/>
            <a:ext cx="6408738" cy="3313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Blip>
                <a:blip r:embed="rId2"/>
              </a:buBlip>
            </a:pPr>
            <a:r>
              <a:rPr lang="ru-RU" sz="2400">
                <a:solidFill>
                  <a:srgbClr val="002060"/>
                </a:solidFill>
                <a:hlinkClick r:id="rId3" action="ppaction://hlinksldjump"/>
              </a:rPr>
              <a:t>Информация о проекте</a:t>
            </a:r>
          </a:p>
          <a:p>
            <a:pPr marL="342900" indent="-342900">
              <a:spcBef>
                <a:spcPct val="20000"/>
              </a:spcBef>
              <a:buFontTx/>
              <a:buBlip>
                <a:blip r:embed="rId2"/>
              </a:buBlip>
            </a:pPr>
            <a:r>
              <a:rPr lang="ru-RU" sz="2400">
                <a:solidFill>
                  <a:srgbClr val="002060"/>
                </a:solidFill>
                <a:hlinkClick r:id="rId4" action="ppaction://hlinksldjump"/>
              </a:rPr>
              <a:t>Описание ЛИК: КОНТРАГЕНТ</a:t>
            </a:r>
            <a:endParaRPr lang="ru-RU" sz="2400">
              <a:solidFill>
                <a:srgbClr val="002060"/>
              </a:solidFill>
              <a:hlinkClick r:id="rId3" action="ppaction://hlinksldjump"/>
            </a:endParaRPr>
          </a:p>
          <a:p>
            <a:pPr marL="342900" indent="-342900">
              <a:spcBef>
                <a:spcPct val="20000"/>
              </a:spcBef>
              <a:buFontTx/>
              <a:buBlip>
                <a:blip r:embed="rId2"/>
              </a:buBlip>
            </a:pPr>
            <a:r>
              <a:rPr lang="ru-RU" sz="2400">
                <a:solidFill>
                  <a:srgbClr val="002060"/>
                </a:solidFill>
                <a:hlinkClick r:id="rId5" action="ppaction://hlinksldjump"/>
              </a:rPr>
              <a:t>ЛИК: КОНТРАГЕНТ (главная форма)</a:t>
            </a:r>
            <a:endParaRPr lang="en-US" sz="2400">
              <a:solidFill>
                <a:srgbClr val="002060"/>
              </a:solidFill>
              <a:hlinkClick r:id="rId3" action="ppaction://hlinksldjump"/>
            </a:endParaRPr>
          </a:p>
          <a:p>
            <a:pPr marL="342900" indent="-342900">
              <a:spcBef>
                <a:spcPct val="20000"/>
              </a:spcBef>
              <a:buFontTx/>
              <a:buBlip>
                <a:blip r:embed="rId2"/>
              </a:buBlip>
            </a:pPr>
            <a:r>
              <a:rPr lang="ru-RU" sz="2400">
                <a:solidFill>
                  <a:srgbClr val="002060"/>
                </a:solidFill>
                <a:hlinkClick r:id="rId6" action="ppaction://hlinksldjump"/>
              </a:rPr>
              <a:t>Описание ЛИК: БИЗНЕС</a:t>
            </a:r>
            <a:endParaRPr lang="ru-RU" sz="2400">
              <a:solidFill>
                <a:srgbClr val="002060"/>
              </a:solidFill>
              <a:hlinkClick r:id="rId3" action="ppaction://hlinksldjump"/>
            </a:endParaRPr>
          </a:p>
          <a:p>
            <a:pPr marL="342900" indent="-342900">
              <a:spcBef>
                <a:spcPct val="20000"/>
              </a:spcBef>
              <a:buFontTx/>
              <a:buBlip>
                <a:blip r:embed="rId2"/>
              </a:buBlip>
            </a:pPr>
            <a:r>
              <a:rPr lang="ru-RU" sz="2400">
                <a:solidFill>
                  <a:srgbClr val="002060"/>
                </a:solidFill>
                <a:hlinkClick r:id="rId7" action="ppaction://hlinksldjump"/>
              </a:rPr>
              <a:t>ЛИК: БИЗНЕС (главная форма)</a:t>
            </a:r>
            <a:endParaRPr lang="en-US" sz="2400">
              <a:solidFill>
                <a:srgbClr val="002060"/>
              </a:solidFill>
              <a:hlinkClick r:id="rId3" action="ppaction://hlinksldjump"/>
            </a:endParaRPr>
          </a:p>
          <a:p>
            <a:pPr marL="342900" indent="-342900">
              <a:spcBef>
                <a:spcPct val="20000"/>
              </a:spcBef>
              <a:buFontTx/>
              <a:buBlip>
                <a:blip r:embed="rId2"/>
              </a:buBlip>
            </a:pPr>
            <a:r>
              <a:rPr lang="ru-RU" sz="2400">
                <a:solidFill>
                  <a:srgbClr val="002060"/>
                </a:solidFill>
                <a:hlinkClick r:id="rId8" action="ppaction://hlinksldjump"/>
              </a:rPr>
              <a:t>Тарифная политика</a:t>
            </a:r>
            <a:endParaRPr lang="ru-RU" sz="2400">
              <a:solidFill>
                <a:srgbClr val="002060"/>
              </a:solidFill>
              <a:hlinkClick r:id="rId3" action="ppaction://hlinksldjump"/>
            </a:endParaRPr>
          </a:p>
          <a:p>
            <a:pPr marL="342900" indent="-342900">
              <a:spcBef>
                <a:spcPct val="20000"/>
              </a:spcBef>
              <a:buFontTx/>
              <a:buBlip>
                <a:blip r:embed="rId2"/>
              </a:buBlip>
            </a:pPr>
            <a:r>
              <a:rPr lang="ru-RU" sz="2400">
                <a:solidFill>
                  <a:srgbClr val="002060"/>
                </a:solidFill>
                <a:hlinkClick r:id="rId9" action="ppaction://hlinksldjump"/>
              </a:rPr>
              <a:t>Ваш региональный представитель</a:t>
            </a:r>
            <a:endParaRPr lang="ru-RU" sz="2400">
              <a:solidFill>
                <a:srgbClr val="002060"/>
              </a:solidFill>
            </a:endParaRPr>
          </a:p>
        </p:txBody>
      </p:sp>
      <p:sp>
        <p:nvSpPr>
          <p:cNvPr id="5" name="Rectangle 9"/>
          <p:cNvSpPr>
            <a:spLocks noChangeArrowheads="1"/>
          </p:cNvSpPr>
          <p:nvPr/>
        </p:nvSpPr>
        <p:spPr bwMode="auto">
          <a:xfrm>
            <a:off x="4751388" y="260350"/>
            <a:ext cx="4392612" cy="360363"/>
          </a:xfrm>
          <a:prstGeom prst="rect">
            <a:avLst/>
          </a:prstGeom>
          <a:solidFill>
            <a:srgbClr val="808080"/>
          </a:solidFill>
          <a:ln w="9525">
            <a:solidFill>
              <a:srgbClr val="C0C0C0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ru-RU">
                <a:solidFill>
                  <a:schemeClr val="bg1"/>
                </a:solidFill>
              </a:rPr>
              <a:t>Содержание:</a:t>
            </a:r>
          </a:p>
        </p:txBody>
      </p:sp>
      <p:pic>
        <p:nvPicPr>
          <p:cNvPr id="14339" name="Picture 9" descr="ГЛАЗ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23850" y="260350"/>
            <a:ext cx="1150938" cy="109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0" name="Picture 10" descr="newlogo800x600"/>
          <p:cNvPicPr>
            <a:picLocks noChangeAspect="1" noChangeArrowheads="1" noCrop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7451725" y="5445125"/>
            <a:ext cx="1295400" cy="98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ChangeArrowheads="1"/>
          </p:cNvSpPr>
          <p:nvPr/>
        </p:nvSpPr>
        <p:spPr bwMode="auto">
          <a:xfrm>
            <a:off x="1116013" y="765175"/>
            <a:ext cx="7777162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ru-RU" sz="1400" b="1">
                <a:latin typeface="Times New Roman" pitchFamily="18" charset="0"/>
              </a:rPr>
              <a:t>       </a:t>
            </a:r>
            <a:endParaRPr lang="ru-RU" sz="1400">
              <a:latin typeface="Times New Roman" pitchFamily="18" charset="0"/>
            </a:endParaRPr>
          </a:p>
        </p:txBody>
      </p:sp>
      <p:sp>
        <p:nvSpPr>
          <p:cNvPr id="15362" name="Прямоугольник 8"/>
          <p:cNvSpPr>
            <a:spLocks noChangeArrowheads="1"/>
          </p:cNvSpPr>
          <p:nvPr/>
        </p:nvSpPr>
        <p:spPr bwMode="auto">
          <a:xfrm>
            <a:off x="1763713" y="836613"/>
            <a:ext cx="6846887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r>
              <a:rPr lang="ru-RU" sz="1400" b="1"/>
              <a:t>ЛИК: Контрагент и ЛИК: Бизнес – это уникальные программные продукты, совместно разработанные ЗАО «ЛИК» и ГМЦ Росстата в целях содействия реализации стратегии развития информационного общества в Российской Федерации.</a:t>
            </a:r>
          </a:p>
        </p:txBody>
      </p:sp>
      <p:sp>
        <p:nvSpPr>
          <p:cNvPr id="15363" name="Прямоугольник 8"/>
          <p:cNvSpPr>
            <a:spLocks noChangeArrowheads="1"/>
          </p:cNvSpPr>
          <p:nvPr/>
        </p:nvSpPr>
        <p:spPr bwMode="auto">
          <a:xfrm>
            <a:off x="0" y="6092825"/>
            <a:ext cx="2916238" cy="395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20000"/>
              </a:lnSpc>
            </a:pPr>
            <a:r>
              <a:rPr lang="ru-RU" b="1">
                <a:solidFill>
                  <a:schemeClr val="accent2"/>
                </a:solidFill>
                <a:latin typeface="Times New Roman" pitchFamily="18" charset="0"/>
              </a:rPr>
              <a:t>            </a:t>
            </a:r>
            <a:r>
              <a:rPr lang="ru-RU" sz="1400" b="1">
                <a:solidFill>
                  <a:schemeClr val="accent2"/>
                </a:solidFill>
                <a:latin typeface="Times New Roman" pitchFamily="18" charset="0"/>
                <a:hlinkClick r:id="rId2" action="ppaction://hlinksldjump"/>
              </a:rPr>
              <a:t>Назад</a:t>
            </a:r>
            <a:endParaRPr lang="ru-RU" sz="1400" b="1">
              <a:solidFill>
                <a:schemeClr val="accent2"/>
              </a:solidFill>
              <a:latin typeface="Times New Roman" pitchFamily="18" charset="0"/>
            </a:endParaRPr>
          </a:p>
        </p:txBody>
      </p:sp>
      <p:pic>
        <p:nvPicPr>
          <p:cNvPr id="15364" name="Picture 17" descr="ГЛАЗ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850" y="260350"/>
            <a:ext cx="1150938" cy="109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5" name="Picture 18" descr="newlogo800x600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51725" y="5445125"/>
            <a:ext cx="1295400" cy="98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6" name="Прямоугольник 8"/>
          <p:cNvSpPr>
            <a:spLocks noChangeArrowheads="1"/>
          </p:cNvSpPr>
          <p:nvPr/>
        </p:nvSpPr>
        <p:spPr bwMode="auto">
          <a:xfrm>
            <a:off x="684213" y="2205038"/>
            <a:ext cx="7848600" cy="267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just"/>
            <a:r>
              <a:rPr lang="ru-RU" sz="1400" b="1"/>
              <a:t>Основные цели, стоявшие перед разработчиками ЛИК:</a:t>
            </a:r>
          </a:p>
          <a:p>
            <a:pPr marL="342900" indent="-342900" algn="just"/>
            <a:endParaRPr lang="ru-RU" sz="1400" b="1"/>
          </a:p>
          <a:p>
            <a:pPr marL="342900" indent="-342900" algn="just"/>
            <a:r>
              <a:rPr lang="ru-RU" sz="1400"/>
              <a:t> - Сделать информационно-поисковую систему с прямым доступом к фондам ГМЦ Росстата, ИФНС, Арбитражных судов и других официальных источников информации, по максимально доступной цене;</a:t>
            </a:r>
          </a:p>
          <a:p>
            <a:pPr marL="342900" indent="-342900" algn="just"/>
            <a:r>
              <a:rPr lang="ru-RU" sz="1400"/>
              <a:t>- Сделать программный продукт максимально простым в освоении и дальнейшем использовании;</a:t>
            </a:r>
          </a:p>
          <a:p>
            <a:pPr marL="342900" indent="-342900" algn="just"/>
            <a:r>
              <a:rPr lang="ru-RU" sz="1400"/>
              <a:t>- Удовлетворить информационные потребности малого и среднего бизнеса;</a:t>
            </a:r>
          </a:p>
          <a:p>
            <a:pPr marL="342900" indent="-342900" algn="just"/>
            <a:r>
              <a:rPr lang="ru-RU" sz="1400"/>
              <a:t>- Сделать универсальный программный продукт, который будет одинаково полезен всем работникам компании, использующим в своей работе 1С.</a:t>
            </a:r>
          </a:p>
          <a:p>
            <a:pPr marL="342900" indent="-342900" algn="just">
              <a:buFontTx/>
              <a:buChar char="-"/>
            </a:pPr>
            <a:endParaRPr lang="ru-RU" sz="1400"/>
          </a:p>
          <a:p>
            <a:pPr marL="342900" indent="-342900" algn="just"/>
            <a:endParaRPr lang="ru-RU" sz="1400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4751388" y="260350"/>
            <a:ext cx="4392612" cy="360363"/>
          </a:xfrm>
          <a:prstGeom prst="rect">
            <a:avLst/>
          </a:prstGeom>
          <a:solidFill>
            <a:srgbClr val="808080"/>
          </a:solidFill>
          <a:ln w="9525">
            <a:solidFill>
              <a:srgbClr val="C0C0C0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ru-RU">
                <a:solidFill>
                  <a:schemeClr val="bg1"/>
                </a:solidFill>
              </a:rPr>
              <a:t>1. Информация о проекте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0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1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8"/>
          <p:cNvSpPr>
            <a:spLocks noChangeArrowheads="1"/>
          </p:cNvSpPr>
          <p:nvPr/>
        </p:nvSpPr>
        <p:spPr bwMode="auto">
          <a:xfrm>
            <a:off x="3333750" y="260350"/>
            <a:ext cx="5810250" cy="26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ru-RU" sz="2000">
                <a:solidFill>
                  <a:schemeClr val="bg1"/>
                </a:solidFill>
                <a:latin typeface="Calibri" pitchFamily="34" charset="0"/>
              </a:rPr>
              <a:t>                                   1. Информация о проекте</a:t>
            </a:r>
          </a:p>
        </p:txBody>
      </p:sp>
      <p:sp>
        <p:nvSpPr>
          <p:cNvPr id="5" name="Rectangle 12"/>
          <p:cNvSpPr>
            <a:spLocks noChangeArrowheads="1"/>
          </p:cNvSpPr>
          <p:nvPr/>
        </p:nvSpPr>
        <p:spPr bwMode="auto">
          <a:xfrm>
            <a:off x="1116013" y="765175"/>
            <a:ext cx="7777162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ru-RU" sz="1400" b="1">
                <a:latin typeface="Times New Roman" pitchFamily="18" charset="0"/>
              </a:rPr>
              <a:t>       </a:t>
            </a:r>
            <a:endParaRPr lang="ru-RU" sz="1400">
              <a:latin typeface="Times New Roman" pitchFamily="18" charset="0"/>
            </a:endParaRPr>
          </a:p>
        </p:txBody>
      </p:sp>
      <p:sp>
        <p:nvSpPr>
          <p:cNvPr id="16387" name="Прямоугольник 8"/>
          <p:cNvSpPr>
            <a:spLocks noChangeArrowheads="1"/>
          </p:cNvSpPr>
          <p:nvPr/>
        </p:nvSpPr>
        <p:spPr bwMode="auto">
          <a:xfrm>
            <a:off x="1763713" y="836613"/>
            <a:ext cx="6846887" cy="181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r>
              <a:rPr lang="ru-RU" sz="1400" b="1"/>
              <a:t>ЛИК: КОНТРАГЕНТ предназначен для:</a:t>
            </a:r>
          </a:p>
          <a:p>
            <a:pPr marL="342900" indent="-342900"/>
            <a:endParaRPr lang="ru-RU" sz="1400" b="1"/>
          </a:p>
          <a:p>
            <a:pPr marL="342900" indent="-342900"/>
            <a:r>
              <a:rPr lang="ru-RU" sz="1400"/>
              <a:t>- бухгалтера;</a:t>
            </a:r>
          </a:p>
          <a:p>
            <a:pPr marL="342900" indent="-342900"/>
            <a:r>
              <a:rPr lang="ru-RU" sz="1400"/>
              <a:t>- менеджера / руководителя отдела продаж;</a:t>
            </a:r>
          </a:p>
          <a:p>
            <a:pPr marL="342900" indent="-342900"/>
            <a:r>
              <a:rPr lang="ru-RU" sz="1400"/>
              <a:t>- руководителя / сотрудника службы безопасности;</a:t>
            </a:r>
          </a:p>
          <a:p>
            <a:pPr marL="342900" indent="-342900"/>
            <a:r>
              <a:rPr lang="ru-RU" sz="1400"/>
              <a:t>- юриста;</a:t>
            </a:r>
          </a:p>
          <a:p>
            <a:pPr marL="342900" indent="-342900"/>
            <a:r>
              <a:rPr lang="ru-RU" sz="1400"/>
              <a:t>- финансового директора;</a:t>
            </a:r>
          </a:p>
          <a:p>
            <a:pPr marL="342900" indent="-342900"/>
            <a:r>
              <a:rPr lang="ru-RU" sz="1400"/>
              <a:t>- генерального директора.</a:t>
            </a:r>
          </a:p>
        </p:txBody>
      </p:sp>
      <p:sp>
        <p:nvSpPr>
          <p:cNvPr id="16388" name="Прямоугольник 8"/>
          <p:cNvSpPr>
            <a:spLocks noChangeArrowheads="1"/>
          </p:cNvSpPr>
          <p:nvPr/>
        </p:nvSpPr>
        <p:spPr bwMode="auto">
          <a:xfrm>
            <a:off x="0" y="6092825"/>
            <a:ext cx="2916238" cy="395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20000"/>
              </a:lnSpc>
            </a:pPr>
            <a:r>
              <a:rPr lang="ru-RU" b="1">
                <a:solidFill>
                  <a:schemeClr val="accent2"/>
                </a:solidFill>
                <a:latin typeface="Times New Roman" pitchFamily="18" charset="0"/>
              </a:rPr>
              <a:t>            </a:t>
            </a:r>
            <a:r>
              <a:rPr lang="ru-RU" sz="1400" b="1">
                <a:solidFill>
                  <a:schemeClr val="accent2"/>
                </a:solidFill>
                <a:latin typeface="Times New Roman" pitchFamily="18" charset="0"/>
                <a:hlinkClick r:id="rId2" action="ppaction://hlinksldjump"/>
              </a:rPr>
              <a:t>Назад</a:t>
            </a:r>
            <a:endParaRPr lang="ru-RU" sz="1400" b="1">
              <a:solidFill>
                <a:schemeClr val="accent2"/>
              </a:solidFill>
              <a:latin typeface="Times New Roman" pitchFamily="18" charset="0"/>
            </a:endParaRPr>
          </a:p>
        </p:txBody>
      </p:sp>
      <p:pic>
        <p:nvPicPr>
          <p:cNvPr id="16389" name="Picture 74" descr="ГЛАЗ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850" y="260350"/>
            <a:ext cx="1150938" cy="109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0" name="Picture 75" descr="newlogo800x600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51725" y="5445125"/>
            <a:ext cx="1295400" cy="98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91" name="Прямоугольник 8"/>
          <p:cNvSpPr>
            <a:spLocks noChangeArrowheads="1"/>
          </p:cNvSpPr>
          <p:nvPr/>
        </p:nvSpPr>
        <p:spPr bwMode="auto">
          <a:xfrm>
            <a:off x="684213" y="2708275"/>
            <a:ext cx="7848600" cy="280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r>
              <a:rPr lang="ru-RU" sz="1400" b="1"/>
              <a:t>Основной функционал ЛИК: КОНТРАГЕНТ:</a:t>
            </a:r>
          </a:p>
          <a:p>
            <a:pPr marL="342900" indent="-342900"/>
            <a:endParaRPr lang="ru-RU" sz="1400" b="1"/>
          </a:p>
          <a:p>
            <a:pPr marL="342900" indent="-342900"/>
            <a:r>
              <a:rPr lang="ru-RU" sz="1400"/>
              <a:t>- Получение полной актуальной информации о любой компании и ИП РФ; </a:t>
            </a:r>
          </a:p>
          <a:p>
            <a:pPr marL="342900" indent="-342900"/>
            <a:r>
              <a:rPr lang="ru-RU" sz="1400"/>
              <a:t>- Проведение поиска компаний по ИНН, ОГРН, Наименованию организации, ФИО       руководителя; </a:t>
            </a:r>
          </a:p>
          <a:p>
            <a:pPr marL="342900" indent="-342900"/>
            <a:r>
              <a:rPr lang="ru-RU" sz="1400"/>
              <a:t>- Проведение поиска потенциальных клиентов, получение контактных данных компаний; </a:t>
            </a:r>
          </a:p>
          <a:p>
            <a:pPr marL="342900" indent="-342900"/>
            <a:r>
              <a:rPr lang="ru-RU" sz="1400"/>
              <a:t>- Быстрая регистрация контрагентов в справочнике; </a:t>
            </a:r>
          </a:p>
          <a:p>
            <a:pPr marL="342900" indent="-342900"/>
            <a:r>
              <a:rPr lang="ru-RU" sz="1400"/>
              <a:t>- Проверка контрагентов; </a:t>
            </a:r>
          </a:p>
          <a:p>
            <a:pPr marL="342900" indent="-342900"/>
            <a:r>
              <a:rPr lang="ru-RU" sz="1400"/>
              <a:t>- Проведение мониторинга контрагентов; </a:t>
            </a:r>
          </a:p>
          <a:p>
            <a:pPr marL="342900" indent="-342900"/>
            <a:r>
              <a:rPr lang="ru-RU" sz="1400"/>
              <a:t>- Проведение проверки информации о существующих контрагентах на актуальность.</a:t>
            </a:r>
            <a:r>
              <a:rPr lang="ru-RU"/>
              <a:t> </a:t>
            </a:r>
          </a:p>
          <a:p>
            <a:pPr marL="342900" indent="-342900">
              <a:buFontTx/>
              <a:buChar char="-"/>
            </a:pPr>
            <a:endParaRPr lang="ru-RU"/>
          </a:p>
          <a:p>
            <a:pPr marL="342900" indent="-342900"/>
            <a:r>
              <a:rPr lang="ru-RU" sz="1400" b="1">
                <a:solidFill>
                  <a:srgbClr val="FF0000"/>
                </a:solidFill>
              </a:rPr>
              <a:t>Стоимость ЛИК: КОНТРАГЕНТ от 12 500 рублей. </a:t>
            </a:r>
          </a:p>
        </p:txBody>
      </p:sp>
      <p:sp>
        <p:nvSpPr>
          <p:cNvPr id="11" name="Rectangle 9"/>
          <p:cNvSpPr>
            <a:spLocks noChangeArrowheads="1"/>
          </p:cNvSpPr>
          <p:nvPr/>
        </p:nvSpPr>
        <p:spPr bwMode="auto">
          <a:xfrm>
            <a:off x="4751388" y="260350"/>
            <a:ext cx="4392612" cy="360363"/>
          </a:xfrm>
          <a:prstGeom prst="rect">
            <a:avLst/>
          </a:prstGeom>
          <a:solidFill>
            <a:srgbClr val="808080"/>
          </a:solidFill>
          <a:ln w="9525">
            <a:solidFill>
              <a:srgbClr val="C0C0C0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ru-RU">
                <a:solidFill>
                  <a:schemeClr val="bg1"/>
                </a:solidFill>
              </a:rPr>
              <a:t>2. Описание ЛИК: КОНТРАГЕНТ</a:t>
            </a:r>
          </a:p>
        </p:txBody>
      </p:sp>
      <p:pic>
        <p:nvPicPr>
          <p:cNvPr id="16393" name="Picture 78" descr="nok_128_1C_Sovm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235825" y="908050"/>
            <a:ext cx="1476375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0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1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Picture 13" descr="ЛикКонтрагентОсновнаяФорм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95513" y="836613"/>
            <a:ext cx="6335712" cy="4538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0" name="Rectangle 8"/>
          <p:cNvSpPr>
            <a:spLocks noChangeArrowheads="1"/>
          </p:cNvSpPr>
          <p:nvPr/>
        </p:nvSpPr>
        <p:spPr bwMode="auto">
          <a:xfrm>
            <a:off x="3333750" y="260350"/>
            <a:ext cx="5810250" cy="26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ru-RU" sz="2000">
                <a:solidFill>
                  <a:schemeClr val="bg1"/>
                </a:solidFill>
                <a:latin typeface="Calibri" pitchFamily="34" charset="0"/>
              </a:rPr>
              <a:t>                                   1. Информация о проекте</a:t>
            </a:r>
          </a:p>
        </p:txBody>
      </p:sp>
      <p:sp>
        <p:nvSpPr>
          <p:cNvPr id="6" name="Rectangle 12"/>
          <p:cNvSpPr>
            <a:spLocks noChangeArrowheads="1"/>
          </p:cNvSpPr>
          <p:nvPr/>
        </p:nvSpPr>
        <p:spPr bwMode="auto">
          <a:xfrm>
            <a:off x="1116013" y="765175"/>
            <a:ext cx="7777162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ru-RU" sz="1400" b="1">
                <a:latin typeface="Times New Roman" pitchFamily="18" charset="0"/>
              </a:rPr>
              <a:t>       </a:t>
            </a:r>
            <a:endParaRPr lang="ru-RU" sz="1400">
              <a:latin typeface="Times New Roman" pitchFamily="18" charset="0"/>
            </a:endParaRPr>
          </a:p>
        </p:txBody>
      </p:sp>
      <p:sp>
        <p:nvSpPr>
          <p:cNvPr id="17412" name="Прямоугольник 8"/>
          <p:cNvSpPr>
            <a:spLocks noChangeArrowheads="1"/>
          </p:cNvSpPr>
          <p:nvPr/>
        </p:nvSpPr>
        <p:spPr bwMode="auto">
          <a:xfrm>
            <a:off x="0" y="6092825"/>
            <a:ext cx="2916238" cy="395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20000"/>
              </a:lnSpc>
            </a:pPr>
            <a:r>
              <a:rPr lang="ru-RU" b="1">
                <a:solidFill>
                  <a:schemeClr val="accent2"/>
                </a:solidFill>
                <a:latin typeface="Times New Roman" pitchFamily="18" charset="0"/>
              </a:rPr>
              <a:t>            </a:t>
            </a:r>
            <a:r>
              <a:rPr lang="ru-RU" sz="1400" b="1">
                <a:solidFill>
                  <a:schemeClr val="accent2"/>
                </a:solidFill>
                <a:latin typeface="Times New Roman" pitchFamily="18" charset="0"/>
                <a:hlinkClick r:id="rId3" action="ppaction://hlinksldjump"/>
              </a:rPr>
              <a:t>Назад</a:t>
            </a:r>
            <a:endParaRPr lang="ru-RU" sz="1400" b="1">
              <a:solidFill>
                <a:schemeClr val="accent2"/>
              </a:solidFill>
              <a:latin typeface="Times New Roman" pitchFamily="18" charset="0"/>
            </a:endParaRPr>
          </a:p>
        </p:txBody>
      </p:sp>
      <p:pic>
        <p:nvPicPr>
          <p:cNvPr id="17413" name="Picture 8" descr="ГЛАЗ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850" y="260350"/>
            <a:ext cx="1150938" cy="109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4" name="Picture 9" descr="newlogo800x600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51725" y="5445125"/>
            <a:ext cx="1295400" cy="98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4751388" y="260350"/>
            <a:ext cx="4392612" cy="360363"/>
          </a:xfrm>
          <a:prstGeom prst="rect">
            <a:avLst/>
          </a:prstGeom>
          <a:solidFill>
            <a:srgbClr val="808080"/>
          </a:solidFill>
          <a:ln w="9525">
            <a:solidFill>
              <a:srgbClr val="C0C0C0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ru-RU">
                <a:solidFill>
                  <a:schemeClr val="bg1"/>
                </a:solidFill>
              </a:rPr>
              <a:t>3. ЛИК: КОНТРАГЕНТ (главная форма)</a:t>
            </a:r>
          </a:p>
        </p:txBody>
      </p:sp>
      <p:pic>
        <p:nvPicPr>
          <p:cNvPr id="17416" name="Picture 12" descr="nok_128_1C_Sovm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627313" y="4076700"/>
            <a:ext cx="1476375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0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1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8"/>
          <p:cNvSpPr>
            <a:spLocks noChangeArrowheads="1"/>
          </p:cNvSpPr>
          <p:nvPr/>
        </p:nvSpPr>
        <p:spPr bwMode="auto">
          <a:xfrm>
            <a:off x="3333750" y="260350"/>
            <a:ext cx="5810250" cy="26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ru-RU" sz="2000">
                <a:solidFill>
                  <a:schemeClr val="bg1"/>
                </a:solidFill>
                <a:latin typeface="Calibri" pitchFamily="34" charset="0"/>
              </a:rPr>
              <a:t>                                   1. Информация о проекте</a:t>
            </a:r>
          </a:p>
        </p:txBody>
      </p:sp>
      <p:sp>
        <p:nvSpPr>
          <p:cNvPr id="12" name="Rectangle 12"/>
          <p:cNvSpPr>
            <a:spLocks noChangeArrowheads="1"/>
          </p:cNvSpPr>
          <p:nvPr/>
        </p:nvSpPr>
        <p:spPr bwMode="auto">
          <a:xfrm>
            <a:off x="1116013" y="765175"/>
            <a:ext cx="7777162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ru-RU" sz="1400" b="1">
                <a:latin typeface="Times New Roman" pitchFamily="18" charset="0"/>
              </a:rPr>
              <a:t>       </a:t>
            </a:r>
            <a:endParaRPr lang="ru-RU" sz="1400">
              <a:latin typeface="Times New Roman" pitchFamily="18" charset="0"/>
            </a:endParaRPr>
          </a:p>
        </p:txBody>
      </p:sp>
      <p:sp>
        <p:nvSpPr>
          <p:cNvPr id="18435" name="Прямоугольник 8"/>
          <p:cNvSpPr>
            <a:spLocks noChangeArrowheads="1"/>
          </p:cNvSpPr>
          <p:nvPr/>
        </p:nvSpPr>
        <p:spPr bwMode="auto">
          <a:xfrm>
            <a:off x="1763713" y="836613"/>
            <a:ext cx="6846887" cy="2462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r>
              <a:rPr lang="ru-RU" sz="1400" b="1"/>
              <a:t>ЛИК: БИЗНЕС предназначен для:</a:t>
            </a:r>
          </a:p>
          <a:p>
            <a:pPr marL="342900" indent="-342900"/>
            <a:endParaRPr lang="ru-RU" sz="1400" b="1"/>
          </a:p>
          <a:p>
            <a:pPr marL="342900" indent="-342900"/>
            <a:r>
              <a:rPr lang="ru-RU" sz="1400"/>
              <a:t>- бухгалтера;</a:t>
            </a:r>
          </a:p>
          <a:p>
            <a:pPr marL="342900" indent="-342900"/>
            <a:r>
              <a:rPr lang="ru-RU" sz="1400"/>
              <a:t>- менеджера / руководителя отдела продаж;</a:t>
            </a:r>
          </a:p>
          <a:p>
            <a:pPr marL="342900" indent="-342900"/>
            <a:r>
              <a:rPr lang="ru-RU" sz="1400"/>
              <a:t>- руководителя / сотрудника службы безопасности;</a:t>
            </a:r>
          </a:p>
          <a:p>
            <a:pPr marL="342900" indent="-342900"/>
            <a:r>
              <a:rPr lang="ru-RU" sz="1400"/>
              <a:t>- маркетолога / руководителя отдела маркетинга;</a:t>
            </a:r>
          </a:p>
          <a:p>
            <a:pPr marL="342900" indent="-342900"/>
            <a:r>
              <a:rPr lang="ru-RU" sz="1400"/>
              <a:t>- специалиста </a:t>
            </a:r>
            <a:r>
              <a:rPr lang="en-US" sz="1400"/>
              <a:t>call</a:t>
            </a:r>
            <a:r>
              <a:rPr lang="ru-RU" sz="1400"/>
              <a:t>-центра;</a:t>
            </a:r>
          </a:p>
          <a:p>
            <a:pPr marL="342900" indent="-342900"/>
            <a:r>
              <a:rPr lang="ru-RU" sz="1400"/>
              <a:t>- аналитика / руководителя аналитической службы;</a:t>
            </a:r>
          </a:p>
          <a:p>
            <a:pPr marL="342900" indent="-342900"/>
            <a:r>
              <a:rPr lang="ru-RU" sz="1400"/>
              <a:t>- юриста;</a:t>
            </a:r>
          </a:p>
          <a:p>
            <a:pPr marL="342900" indent="-342900"/>
            <a:r>
              <a:rPr lang="ru-RU" sz="1400"/>
              <a:t>- финансового директора;</a:t>
            </a:r>
          </a:p>
          <a:p>
            <a:pPr marL="342900" indent="-342900"/>
            <a:r>
              <a:rPr lang="ru-RU" sz="1400"/>
              <a:t>- генерального директора;</a:t>
            </a:r>
          </a:p>
        </p:txBody>
      </p:sp>
      <p:sp>
        <p:nvSpPr>
          <p:cNvPr id="18436" name="Прямоугольник 8"/>
          <p:cNvSpPr>
            <a:spLocks noChangeArrowheads="1"/>
          </p:cNvSpPr>
          <p:nvPr/>
        </p:nvSpPr>
        <p:spPr bwMode="auto">
          <a:xfrm>
            <a:off x="0" y="6092825"/>
            <a:ext cx="2916238" cy="395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20000"/>
              </a:lnSpc>
            </a:pPr>
            <a:r>
              <a:rPr lang="ru-RU" b="1">
                <a:latin typeface="Times New Roman" pitchFamily="18" charset="0"/>
              </a:rPr>
              <a:t>           </a:t>
            </a:r>
            <a:r>
              <a:rPr lang="ru-RU" b="1">
                <a:solidFill>
                  <a:schemeClr val="accent2"/>
                </a:solidFill>
                <a:latin typeface="Times New Roman" pitchFamily="18" charset="0"/>
              </a:rPr>
              <a:t> </a:t>
            </a:r>
            <a:r>
              <a:rPr lang="ru-RU" sz="1400" b="1">
                <a:solidFill>
                  <a:schemeClr val="accent2"/>
                </a:solidFill>
                <a:latin typeface="Times New Roman" pitchFamily="18" charset="0"/>
                <a:hlinkClick r:id="rId2" action="ppaction://hlinksldjump"/>
              </a:rPr>
              <a:t>Назад</a:t>
            </a:r>
            <a:endParaRPr lang="ru-RU" sz="1400" b="1">
              <a:solidFill>
                <a:schemeClr val="accent2"/>
              </a:solidFill>
              <a:latin typeface="Times New Roman" pitchFamily="18" charset="0"/>
            </a:endParaRPr>
          </a:p>
        </p:txBody>
      </p:sp>
      <p:pic>
        <p:nvPicPr>
          <p:cNvPr id="18437" name="Picture 93" descr="ГЛАЗ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850" y="260350"/>
            <a:ext cx="1150938" cy="109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8" name="Picture 94" descr="newlogo800x600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51725" y="5445125"/>
            <a:ext cx="1295400" cy="98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9" name="Прямоугольник 8"/>
          <p:cNvSpPr>
            <a:spLocks noChangeArrowheads="1"/>
          </p:cNvSpPr>
          <p:nvPr/>
        </p:nvSpPr>
        <p:spPr bwMode="auto">
          <a:xfrm>
            <a:off x="755650" y="3357563"/>
            <a:ext cx="7848600" cy="203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r>
              <a:rPr lang="ru-RU" sz="1400" b="1"/>
              <a:t>ЛИК: БИЗНЕС включает в себя весь функционал ЛИК: КОНТРАГЕНТ. </a:t>
            </a:r>
          </a:p>
          <a:p>
            <a:pPr marL="342900" indent="-342900"/>
            <a:r>
              <a:rPr lang="ru-RU" sz="1400" b="1"/>
              <a:t>Дополнительные возможности программы:</a:t>
            </a:r>
          </a:p>
          <a:p>
            <a:pPr marL="342900" indent="-342900"/>
            <a:endParaRPr lang="ru-RU" sz="1400" b="1"/>
          </a:p>
          <a:p>
            <a:pPr marL="342900" indent="-342900"/>
            <a:r>
              <a:rPr lang="ru-RU" sz="1400"/>
              <a:t>- Выгрузка полной бухгалтерской отчетности;</a:t>
            </a:r>
            <a:endParaRPr lang="ru-RU" sz="1400" b="1"/>
          </a:p>
          <a:p>
            <a:pPr marL="342900" indent="-342900"/>
            <a:r>
              <a:rPr lang="ru-RU" sz="1400"/>
              <a:t>- Проверка адресов массовой регистрации;</a:t>
            </a:r>
            <a:endParaRPr lang="ru-RU" sz="1400" b="1"/>
          </a:p>
          <a:p>
            <a:pPr marL="342900" indent="-342900"/>
            <a:r>
              <a:rPr lang="ru-RU" sz="1400"/>
              <a:t>- Проверка на аффилированность руководителя организации;</a:t>
            </a:r>
          </a:p>
          <a:p>
            <a:pPr marL="342900" indent="-342900"/>
            <a:r>
              <a:rPr lang="ru-RU" sz="1400"/>
              <a:t>- Маркетинг и поиск потенциальных клиентов по различным критериям;</a:t>
            </a:r>
          </a:p>
          <a:p>
            <a:pPr marL="342900" indent="-342900">
              <a:buFontTx/>
              <a:buChar char="-"/>
            </a:pPr>
            <a:endParaRPr lang="ru-RU" sz="1400"/>
          </a:p>
          <a:p>
            <a:pPr marL="342900" indent="-342900">
              <a:buFontTx/>
              <a:buChar char="-"/>
            </a:pPr>
            <a:r>
              <a:rPr lang="ru-RU" sz="1400" b="1">
                <a:solidFill>
                  <a:srgbClr val="FF0000"/>
                </a:solidFill>
              </a:rPr>
              <a:t> Стоимость ЛИК: БИЗНЕС от 19 500 рублей.</a:t>
            </a:r>
          </a:p>
        </p:txBody>
      </p:sp>
      <p:sp>
        <p:nvSpPr>
          <p:cNvPr id="18" name="Rectangle 9"/>
          <p:cNvSpPr>
            <a:spLocks noChangeArrowheads="1"/>
          </p:cNvSpPr>
          <p:nvPr/>
        </p:nvSpPr>
        <p:spPr bwMode="auto">
          <a:xfrm>
            <a:off x="4751388" y="260350"/>
            <a:ext cx="4392612" cy="360363"/>
          </a:xfrm>
          <a:prstGeom prst="rect">
            <a:avLst/>
          </a:prstGeom>
          <a:solidFill>
            <a:srgbClr val="808080"/>
          </a:solidFill>
          <a:ln w="9525">
            <a:solidFill>
              <a:srgbClr val="C0C0C0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ru-RU">
                <a:solidFill>
                  <a:schemeClr val="bg1"/>
                </a:solidFill>
              </a:rPr>
              <a:t>4. Описание ЛИК: БИЗНЕС</a:t>
            </a:r>
          </a:p>
        </p:txBody>
      </p:sp>
      <p:pic>
        <p:nvPicPr>
          <p:cNvPr id="18441" name="Picture 97" descr="nok_128_1C_Sovm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235825" y="908050"/>
            <a:ext cx="1476375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0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1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8"/>
          <p:cNvSpPr>
            <a:spLocks noChangeArrowheads="1"/>
          </p:cNvSpPr>
          <p:nvPr/>
        </p:nvSpPr>
        <p:spPr bwMode="auto">
          <a:xfrm>
            <a:off x="3333750" y="260350"/>
            <a:ext cx="5810250" cy="26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ru-RU" sz="2000">
                <a:solidFill>
                  <a:schemeClr val="bg1"/>
                </a:solidFill>
                <a:latin typeface="Calibri" pitchFamily="34" charset="0"/>
              </a:rPr>
              <a:t>                                   1. Информация о проекте</a:t>
            </a:r>
          </a:p>
        </p:txBody>
      </p:sp>
      <p:sp>
        <p:nvSpPr>
          <p:cNvPr id="12" name="Rectangle 12"/>
          <p:cNvSpPr>
            <a:spLocks noChangeArrowheads="1"/>
          </p:cNvSpPr>
          <p:nvPr/>
        </p:nvSpPr>
        <p:spPr bwMode="auto">
          <a:xfrm>
            <a:off x="1116013" y="765175"/>
            <a:ext cx="7777162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ru-RU" sz="1400" b="1">
                <a:latin typeface="Times New Roman" pitchFamily="18" charset="0"/>
              </a:rPr>
              <a:t>       </a:t>
            </a:r>
            <a:endParaRPr lang="ru-RU" sz="1400">
              <a:latin typeface="Times New Roman" pitchFamily="18" charset="0"/>
            </a:endParaRPr>
          </a:p>
        </p:txBody>
      </p:sp>
      <p:sp>
        <p:nvSpPr>
          <p:cNvPr id="19459" name="Прямоугольник 8"/>
          <p:cNvSpPr>
            <a:spLocks noChangeArrowheads="1"/>
          </p:cNvSpPr>
          <p:nvPr/>
        </p:nvSpPr>
        <p:spPr bwMode="auto">
          <a:xfrm>
            <a:off x="0" y="6092825"/>
            <a:ext cx="2916238" cy="395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20000"/>
              </a:lnSpc>
            </a:pPr>
            <a:r>
              <a:rPr lang="ru-RU" b="1">
                <a:solidFill>
                  <a:schemeClr val="accent2"/>
                </a:solidFill>
                <a:latin typeface="Times New Roman" pitchFamily="18" charset="0"/>
              </a:rPr>
              <a:t>            </a:t>
            </a:r>
            <a:r>
              <a:rPr lang="ru-RU" sz="1400" b="1">
                <a:solidFill>
                  <a:schemeClr val="accent2"/>
                </a:solidFill>
                <a:latin typeface="Times New Roman" pitchFamily="18" charset="0"/>
                <a:hlinkClick r:id="rId2" action="ppaction://hlinksldjump"/>
              </a:rPr>
              <a:t>Назад</a:t>
            </a:r>
            <a:endParaRPr lang="ru-RU" sz="1400" b="1">
              <a:solidFill>
                <a:schemeClr val="accent2"/>
              </a:solidFill>
              <a:latin typeface="Times New Roman" pitchFamily="18" charset="0"/>
            </a:endParaRPr>
          </a:p>
        </p:txBody>
      </p:sp>
      <p:pic>
        <p:nvPicPr>
          <p:cNvPr id="19460" name="Picture 8" descr="ГЛАЗ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850" y="260350"/>
            <a:ext cx="1150938" cy="109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1" name="Picture 9" descr="newlogo800x600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51725" y="5445125"/>
            <a:ext cx="1295400" cy="98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Rectangle 9"/>
          <p:cNvSpPr>
            <a:spLocks noChangeArrowheads="1"/>
          </p:cNvSpPr>
          <p:nvPr/>
        </p:nvSpPr>
        <p:spPr bwMode="auto">
          <a:xfrm>
            <a:off x="4751388" y="260350"/>
            <a:ext cx="4392612" cy="360363"/>
          </a:xfrm>
          <a:prstGeom prst="rect">
            <a:avLst/>
          </a:prstGeom>
          <a:solidFill>
            <a:srgbClr val="808080"/>
          </a:solidFill>
          <a:ln w="9525">
            <a:solidFill>
              <a:srgbClr val="C0C0C0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ru-RU">
                <a:solidFill>
                  <a:schemeClr val="bg1"/>
                </a:solidFill>
              </a:rPr>
              <a:t>4. ЛИК: БИЗНЕС (главная форма)</a:t>
            </a:r>
          </a:p>
        </p:txBody>
      </p:sp>
      <p:pic>
        <p:nvPicPr>
          <p:cNvPr id="19463" name="Picture 12" descr="nok_128_1C_Sovm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235825" y="765175"/>
            <a:ext cx="1476375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4" name="Picture 13" descr="Lic_bus_osn_f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42988" y="1557338"/>
            <a:ext cx="7343775" cy="387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0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1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8"/>
          <p:cNvSpPr>
            <a:spLocks noChangeArrowheads="1"/>
          </p:cNvSpPr>
          <p:nvPr/>
        </p:nvSpPr>
        <p:spPr bwMode="auto">
          <a:xfrm>
            <a:off x="3333750" y="260350"/>
            <a:ext cx="5810250" cy="26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ru-RU" sz="2000">
                <a:solidFill>
                  <a:schemeClr val="bg1"/>
                </a:solidFill>
                <a:latin typeface="Calibri" pitchFamily="34" charset="0"/>
              </a:rPr>
              <a:t>                                   1. Информация о проекте</a:t>
            </a:r>
          </a:p>
        </p:txBody>
      </p:sp>
      <p:sp>
        <p:nvSpPr>
          <p:cNvPr id="5" name="Rectangle 12"/>
          <p:cNvSpPr>
            <a:spLocks noChangeArrowheads="1"/>
          </p:cNvSpPr>
          <p:nvPr/>
        </p:nvSpPr>
        <p:spPr bwMode="auto">
          <a:xfrm>
            <a:off x="1116013" y="765175"/>
            <a:ext cx="7777162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ru-RU" sz="1400" b="1">
                <a:latin typeface="Times New Roman" pitchFamily="18" charset="0"/>
              </a:rPr>
              <a:t>       </a:t>
            </a:r>
            <a:endParaRPr lang="ru-RU" sz="1400">
              <a:latin typeface="Times New Roman" pitchFamily="18" charset="0"/>
            </a:endParaRPr>
          </a:p>
        </p:txBody>
      </p:sp>
      <p:sp>
        <p:nvSpPr>
          <p:cNvPr id="20483" name="Прямоугольник 8"/>
          <p:cNvSpPr>
            <a:spLocks noChangeArrowheads="1"/>
          </p:cNvSpPr>
          <p:nvPr/>
        </p:nvSpPr>
        <p:spPr bwMode="auto">
          <a:xfrm>
            <a:off x="0" y="6092825"/>
            <a:ext cx="2916238" cy="395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20000"/>
              </a:lnSpc>
            </a:pPr>
            <a:r>
              <a:rPr lang="ru-RU" b="1">
                <a:latin typeface="Times New Roman" pitchFamily="18" charset="0"/>
              </a:rPr>
              <a:t>           </a:t>
            </a:r>
            <a:r>
              <a:rPr lang="ru-RU" b="1">
                <a:solidFill>
                  <a:schemeClr val="accent2"/>
                </a:solidFill>
                <a:latin typeface="Times New Roman" pitchFamily="18" charset="0"/>
              </a:rPr>
              <a:t> </a:t>
            </a:r>
            <a:r>
              <a:rPr lang="ru-RU" sz="1400" b="1">
                <a:solidFill>
                  <a:schemeClr val="accent2"/>
                </a:solidFill>
                <a:latin typeface="Times New Roman" pitchFamily="18" charset="0"/>
                <a:hlinkClick r:id="rId2" action="ppaction://hlinksldjump"/>
              </a:rPr>
              <a:t>Назад</a:t>
            </a:r>
            <a:endParaRPr lang="ru-RU" sz="1400" b="1">
              <a:solidFill>
                <a:schemeClr val="accent2"/>
              </a:solidFill>
              <a:latin typeface="Times New Roman" pitchFamily="18" charset="0"/>
            </a:endParaRPr>
          </a:p>
        </p:txBody>
      </p:sp>
      <p:pic>
        <p:nvPicPr>
          <p:cNvPr id="20484" name="Picture 13" descr="ГЛАЗ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850" y="260350"/>
            <a:ext cx="1150938" cy="109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5" name="Picture 14" descr="newlogo800x600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51725" y="5445125"/>
            <a:ext cx="1295400" cy="98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9"/>
          <p:cNvSpPr>
            <a:spLocks noChangeArrowheads="1"/>
          </p:cNvSpPr>
          <p:nvPr/>
        </p:nvSpPr>
        <p:spPr bwMode="auto">
          <a:xfrm>
            <a:off x="4751388" y="260350"/>
            <a:ext cx="4392612" cy="360363"/>
          </a:xfrm>
          <a:prstGeom prst="rect">
            <a:avLst/>
          </a:prstGeom>
          <a:solidFill>
            <a:srgbClr val="808080"/>
          </a:solidFill>
          <a:ln w="9525">
            <a:solidFill>
              <a:srgbClr val="C0C0C0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ru-RU">
                <a:solidFill>
                  <a:schemeClr val="bg1"/>
                </a:solidFill>
              </a:rPr>
              <a:t>5. Тарифная политика</a:t>
            </a:r>
          </a:p>
        </p:txBody>
      </p:sp>
      <p:sp>
        <p:nvSpPr>
          <p:cNvPr id="20487" name="Rectangle 18"/>
          <p:cNvSpPr>
            <a:spLocks noChangeArrowheads="1"/>
          </p:cNvSpPr>
          <p:nvPr/>
        </p:nvSpPr>
        <p:spPr bwMode="auto">
          <a:xfrm>
            <a:off x="3563938" y="1192213"/>
            <a:ext cx="1841500" cy="801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ru-RU" sz="1400" b="1"/>
          </a:p>
          <a:p>
            <a:pPr eaLnBrk="0" hangingPunct="0"/>
            <a:r>
              <a:rPr lang="ru-RU" sz="1400" b="1"/>
              <a:t>ЛИК: КОНТРАГЕНТ</a:t>
            </a:r>
            <a:endParaRPr lang="ru-RU" sz="700"/>
          </a:p>
          <a:p>
            <a:pPr eaLnBrk="0" hangingPunct="0"/>
            <a:endParaRPr lang="ru-RU"/>
          </a:p>
        </p:txBody>
      </p:sp>
      <p:graphicFrame>
        <p:nvGraphicFramePr>
          <p:cNvPr id="11" name="Group 180"/>
          <p:cNvGraphicFramePr>
            <a:graphicFrameLocks noGrp="1"/>
          </p:cNvGraphicFramePr>
          <p:nvPr/>
        </p:nvGraphicFramePr>
        <p:xfrm>
          <a:off x="1531938" y="1798638"/>
          <a:ext cx="6080125" cy="1554480"/>
        </p:xfrm>
        <a:graphic>
          <a:graphicData uri="http://schemas.openxmlformats.org/drawingml/2006/table">
            <a:tbl>
              <a:tblPr/>
              <a:tblGrid>
                <a:gridCol w="1216025"/>
                <a:gridCol w="1216025"/>
                <a:gridCol w="1216025"/>
                <a:gridCol w="1216025"/>
                <a:gridCol w="1216025"/>
              </a:tblGrid>
              <a:tr h="22860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91919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Тариф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91919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Количество рабочих мест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91919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Срок пользования программным продуктом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91919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Количество запросов к программе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91919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Стоимость программного продукта (руб.)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9646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  <a:hlinkClick r:id="rId5"/>
                        </a:rPr>
                        <a:t>Корпоративный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Arial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неограниченно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91919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1 год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91919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не более 50 000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25 000.00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  <a:hlinkClick r:id="rId6"/>
                        </a:rPr>
                        <a:t>К1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Arial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91919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1*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91919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1 год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неограниченно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12 500,00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8D8D8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  <a:hlinkClick r:id="rId7"/>
                        </a:rPr>
                        <a:t>К5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Arial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91919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5*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91919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1 год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неограниченно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50 000,00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  <a:hlinkClick r:id="rId8"/>
                        </a:rPr>
                        <a:t>К10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Arial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91919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10*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91919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1 год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неограниченно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90 000,00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8D8D8"/>
                    </a:solidFill>
                  </a:tcPr>
                </a:tc>
              </a:tr>
            </a:tbl>
          </a:graphicData>
        </a:graphic>
      </p:graphicFrame>
      <p:sp>
        <p:nvSpPr>
          <p:cNvPr id="20526" name="Rectangle 181"/>
          <p:cNvSpPr>
            <a:spLocks noChangeArrowheads="1"/>
          </p:cNvSpPr>
          <p:nvPr/>
        </p:nvSpPr>
        <p:spPr bwMode="auto">
          <a:xfrm>
            <a:off x="3851275" y="3208338"/>
            <a:ext cx="1411288" cy="801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ru-RU" sz="1400" b="1"/>
          </a:p>
          <a:p>
            <a:pPr eaLnBrk="0" hangingPunct="0"/>
            <a:r>
              <a:rPr lang="ru-RU" sz="1400" b="1"/>
              <a:t>ЛИК: БИЗНЕС</a:t>
            </a:r>
            <a:endParaRPr lang="ru-RU" sz="700"/>
          </a:p>
          <a:p>
            <a:pPr eaLnBrk="0" hangingPunct="0"/>
            <a:endParaRPr lang="ru-RU"/>
          </a:p>
        </p:txBody>
      </p:sp>
      <p:graphicFrame>
        <p:nvGraphicFramePr>
          <p:cNvPr id="13" name="Group 343"/>
          <p:cNvGraphicFramePr>
            <a:graphicFrameLocks noGrp="1"/>
          </p:cNvGraphicFramePr>
          <p:nvPr/>
        </p:nvGraphicFramePr>
        <p:xfrm>
          <a:off x="1531938" y="3792538"/>
          <a:ext cx="6080125" cy="1554480"/>
        </p:xfrm>
        <a:graphic>
          <a:graphicData uri="http://schemas.openxmlformats.org/drawingml/2006/table">
            <a:tbl>
              <a:tblPr/>
              <a:tblGrid>
                <a:gridCol w="1216025"/>
                <a:gridCol w="1216025"/>
                <a:gridCol w="1216025"/>
                <a:gridCol w="1216025"/>
                <a:gridCol w="1216025"/>
              </a:tblGrid>
              <a:tr h="22860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91919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Тариф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91919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Количество рабочих мест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91919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Срок пользования программным продуктом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91919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Количество запросов к программе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91919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Стоимость программного продукта (руб.)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9646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  <a:hlinkClick r:id="rId9"/>
                        </a:rPr>
                        <a:t>Корпоративный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Arial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неограниченно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91919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1 год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91919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не более 50 000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39</a:t>
                      </a:r>
                      <a:r>
                        <a:rPr kumimoji="0" lang="en-US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000.00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  <a:hlinkClick r:id="rId10"/>
                        </a:rPr>
                        <a:t>Б1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Arial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91919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1*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91919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1 год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неограниченно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19</a:t>
                      </a:r>
                      <a:r>
                        <a:rPr kumimoji="0" lang="en-US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500,00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8D8D8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  <a:hlinkClick r:id="rId11"/>
                        </a:rPr>
                        <a:t>Б5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Arial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91919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5*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91919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1 год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неограниченно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75</a:t>
                      </a:r>
                      <a:r>
                        <a:rPr kumimoji="0" lang="en-US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000,00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  <a:hlinkClick r:id="rId12"/>
                        </a:rPr>
                        <a:t>Б10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Arial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91919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10*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91919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1 год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неограниченно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120</a:t>
                      </a:r>
                      <a:r>
                        <a:rPr kumimoji="0" lang="en-US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 000,00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8D8D8"/>
                    </a:solidFill>
                  </a:tcPr>
                </a:tc>
              </a:tr>
            </a:tbl>
          </a:graphicData>
        </a:graphic>
      </p:graphicFrame>
      <p:sp>
        <p:nvSpPr>
          <p:cNvPr id="20565" name="Rectangle 344"/>
          <p:cNvSpPr>
            <a:spLocks noChangeArrowheads="1"/>
          </p:cNvSpPr>
          <p:nvPr/>
        </p:nvSpPr>
        <p:spPr bwMode="auto">
          <a:xfrm>
            <a:off x="1547813" y="5229225"/>
            <a:ext cx="30067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r>
              <a:rPr lang="ru-RU" sz="1000">
                <a:latin typeface="Calibri" pitchFamily="34" charset="0"/>
              </a:rPr>
              <a:t>*Лицензия выдается на каждое рабочее место</a:t>
            </a:r>
            <a:r>
              <a:rPr lang="ru-RU">
                <a:latin typeface="Calibri" pitchFamily="34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0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1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Прямоугольник 8"/>
          <p:cNvSpPr>
            <a:spLocks noChangeArrowheads="1"/>
          </p:cNvSpPr>
          <p:nvPr/>
        </p:nvSpPr>
        <p:spPr bwMode="auto">
          <a:xfrm>
            <a:off x="0" y="6092825"/>
            <a:ext cx="2916238" cy="395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20000"/>
              </a:lnSpc>
            </a:pPr>
            <a:r>
              <a:rPr lang="ru-RU" b="1">
                <a:solidFill>
                  <a:schemeClr val="accent2"/>
                </a:solidFill>
                <a:latin typeface="Times New Roman" pitchFamily="18" charset="0"/>
              </a:rPr>
              <a:t>            </a:t>
            </a:r>
            <a:r>
              <a:rPr lang="ru-RU" sz="1400" b="1">
                <a:solidFill>
                  <a:schemeClr val="accent2"/>
                </a:solidFill>
                <a:latin typeface="Times New Roman" pitchFamily="18" charset="0"/>
                <a:hlinkClick r:id="rId2" action="ppaction://hlinksldjump"/>
              </a:rPr>
              <a:t>Назад</a:t>
            </a:r>
            <a:endParaRPr lang="ru-RU" sz="1400" b="1">
              <a:solidFill>
                <a:schemeClr val="accent2"/>
              </a:solidFill>
              <a:latin typeface="Times New Roman" pitchFamily="18" charset="0"/>
            </a:endParaRPr>
          </a:p>
        </p:txBody>
      </p:sp>
      <p:pic>
        <p:nvPicPr>
          <p:cNvPr id="21506" name="Picture 13" descr="ГЛАЗ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850" y="260350"/>
            <a:ext cx="1150938" cy="109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7" name="Picture 14" descr="newlogo800x600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51725" y="5445125"/>
            <a:ext cx="1295400" cy="98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9"/>
          <p:cNvSpPr>
            <a:spLocks noChangeArrowheads="1"/>
          </p:cNvSpPr>
          <p:nvPr/>
        </p:nvSpPr>
        <p:spPr bwMode="auto">
          <a:xfrm>
            <a:off x="4751388" y="260350"/>
            <a:ext cx="4392612" cy="360363"/>
          </a:xfrm>
          <a:prstGeom prst="rect">
            <a:avLst/>
          </a:prstGeom>
          <a:solidFill>
            <a:srgbClr val="808080"/>
          </a:solidFill>
          <a:ln w="9525">
            <a:solidFill>
              <a:srgbClr val="C0C0C0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ru-RU">
                <a:solidFill>
                  <a:schemeClr val="bg1"/>
                </a:solidFill>
              </a:rPr>
              <a:t>Ваш региональный представитель</a:t>
            </a:r>
          </a:p>
        </p:txBody>
      </p:sp>
      <p:sp>
        <p:nvSpPr>
          <p:cNvPr id="21509" name="Rectangle 16"/>
          <p:cNvSpPr>
            <a:spLocks noChangeArrowheads="1"/>
          </p:cNvSpPr>
          <p:nvPr/>
        </p:nvSpPr>
        <p:spPr bwMode="auto">
          <a:xfrm>
            <a:off x="250825" y="1773238"/>
            <a:ext cx="86772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/>
            <a:r>
              <a:rPr lang="ru-RU" dirty="0"/>
              <a:t>По вопросам приобретения Программного обеспечения просьба обращаться</a:t>
            </a:r>
            <a:r>
              <a:rPr lang="en-US" dirty="0"/>
              <a:t>:</a:t>
            </a:r>
            <a:r>
              <a:rPr lang="ru-RU" dirty="0"/>
              <a:t>  </a:t>
            </a:r>
          </a:p>
        </p:txBody>
      </p:sp>
      <p:sp>
        <p:nvSpPr>
          <p:cNvPr id="8" name="Rectangle 16"/>
          <p:cNvSpPr>
            <a:spLocks noChangeArrowheads="1"/>
          </p:cNvSpPr>
          <p:nvPr/>
        </p:nvSpPr>
        <p:spPr bwMode="auto">
          <a:xfrm>
            <a:off x="179512" y="3015099"/>
            <a:ext cx="8677275" cy="2139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/>
            <a:r>
              <a:rPr lang="ru-RU" sz="2500" b="1" dirty="0" smtClean="0"/>
              <a:t>ООО «1С-Профиль»</a:t>
            </a:r>
          </a:p>
          <a:p>
            <a:pPr eaLnBrk="0" hangingPunct="0"/>
            <a:endParaRPr lang="en-US" dirty="0" smtClean="0"/>
          </a:p>
          <a:p>
            <a:pPr eaLnBrk="0" hangingPunct="0"/>
            <a:r>
              <a:rPr lang="ru-RU" dirty="0" smtClean="0"/>
              <a:t>г.Москва, ул. </a:t>
            </a:r>
            <a:r>
              <a:rPr lang="ru-RU" dirty="0" err="1" smtClean="0"/>
              <a:t>Долгоруковская</a:t>
            </a:r>
            <a:r>
              <a:rPr lang="ru-RU" dirty="0" smtClean="0"/>
              <a:t>, д.34 стр.2, офис 131</a:t>
            </a:r>
          </a:p>
          <a:p>
            <a:pPr eaLnBrk="0" hangingPunct="0"/>
            <a:r>
              <a:rPr lang="ru-RU" dirty="0" smtClean="0"/>
              <a:t>Тел: (499) 973-23-62</a:t>
            </a:r>
          </a:p>
          <a:p>
            <a:pPr eaLnBrk="0" hangingPunct="0"/>
            <a:r>
              <a:rPr lang="ru-RU" dirty="0" smtClean="0"/>
              <a:t> </a:t>
            </a:r>
            <a:r>
              <a:rPr lang="ru-RU" dirty="0" smtClean="0"/>
              <a:t>       </a:t>
            </a:r>
            <a:r>
              <a:rPr lang="ru-RU" dirty="0" smtClean="0"/>
              <a:t>(</a:t>
            </a:r>
            <a:r>
              <a:rPr lang="ru-RU" dirty="0" smtClean="0"/>
              <a:t>499) </a:t>
            </a:r>
            <a:r>
              <a:rPr lang="ru-RU" dirty="0" smtClean="0"/>
              <a:t>973-23-63</a:t>
            </a:r>
          </a:p>
          <a:p>
            <a:pPr eaLnBrk="0" hangingPunct="0"/>
            <a:r>
              <a:rPr lang="ru-RU" dirty="0" smtClean="0"/>
              <a:t>Эл. почта: </a:t>
            </a:r>
            <a:r>
              <a:rPr lang="en-US" dirty="0" smtClean="0">
                <a:hlinkClick r:id="rId5"/>
              </a:rPr>
              <a:t>partner@1c-profile.ru</a:t>
            </a:r>
            <a:endParaRPr lang="en-US" dirty="0" smtClean="0"/>
          </a:p>
          <a:p>
            <a:pPr eaLnBrk="0" hangingPunct="0"/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670</Words>
  <Application>Microsoft Office PowerPoint</Application>
  <PresentationFormat>Экран (4:3)</PresentationFormat>
  <Paragraphs>147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Мария</dc:creator>
  <cp:lastModifiedBy>Алексей Курдяев</cp:lastModifiedBy>
  <cp:revision>5</cp:revision>
  <dcterms:created xsi:type="dcterms:W3CDTF">2013-08-09T12:22:46Z</dcterms:created>
  <dcterms:modified xsi:type="dcterms:W3CDTF">2013-09-09T08:55:47Z</dcterms:modified>
</cp:coreProperties>
</file>